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491" r:id="rId2"/>
    <p:sldId id="530" r:id="rId3"/>
    <p:sldId id="557" r:id="rId4"/>
    <p:sldId id="558" r:id="rId5"/>
    <p:sldId id="559" r:id="rId6"/>
    <p:sldId id="560" r:id="rId7"/>
    <p:sldId id="528" r:id="rId8"/>
    <p:sldId id="548" r:id="rId9"/>
    <p:sldId id="561" r:id="rId10"/>
    <p:sldId id="549" r:id="rId11"/>
    <p:sldId id="562" r:id="rId12"/>
    <p:sldId id="563" r:id="rId13"/>
    <p:sldId id="564" r:id="rId14"/>
    <p:sldId id="565" r:id="rId15"/>
    <p:sldId id="566" r:id="rId16"/>
    <p:sldId id="550" r:id="rId17"/>
    <p:sldId id="551" r:id="rId18"/>
    <p:sldId id="552" r:id="rId19"/>
    <p:sldId id="527" r:id="rId20"/>
    <p:sldId id="399" r:id="rId21"/>
    <p:sldId id="529" r:id="rId22"/>
    <p:sldId id="481" r:id="rId23"/>
    <p:sldId id="4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20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906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83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860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721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535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309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80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80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03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17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https://pixabay.com/photos/men-employees-suit-work-greeting-1979261/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75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181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03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523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11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92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68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8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9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8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BA70B9-7619-4B6B-9D48-09FF42954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1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10" Type="http://schemas.openxmlformats.org/officeDocument/2006/relationships/image" Target="../media/image3.png"/><Relationship Id="rId4" Type="http://schemas.openxmlformats.org/officeDocument/2006/relationships/image" Target="../media/image39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4.jpg"/><Relationship Id="rId7" Type="http://schemas.openxmlformats.org/officeDocument/2006/relationships/image" Target="../media/image4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E1D1380-BC28-F74F-8866-BD4C0AD42595}"/>
              </a:ext>
            </a:extLst>
          </p:cNvPr>
          <p:cNvSpPr/>
          <p:nvPr/>
        </p:nvSpPr>
        <p:spPr>
          <a:xfrm>
            <a:off x="0" y="0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EFED54B-A0C4-AD45-BC49-272F16D1A13E}"/>
              </a:ext>
            </a:extLst>
          </p:cNvPr>
          <p:cNvSpPr txBox="1"/>
          <p:nvPr/>
        </p:nvSpPr>
        <p:spPr>
          <a:xfrm>
            <a:off x="3018080" y="4974603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SAP OData Training</a:t>
            </a:r>
            <a:endParaRPr lang="en-US" sz="32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" y="4273700"/>
            <a:ext cx="2255744" cy="222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800" spc="1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Day - </a:t>
            </a:r>
            <a:r>
              <a:rPr lang="en-US" sz="2800" spc="100" dirty="0" smtClean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9.</a:t>
            </a:r>
            <a:endParaRPr lang="en-US" sz="2800" spc="100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Service Generation Technique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075878"/>
            <a:ext cx="5488768" cy="41107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4687" y="2077799"/>
            <a:ext cx="5481389" cy="406583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80721" y="1389188"/>
            <a:ext cx="4970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5. Select Fields properties for Entity Type and Click on Next.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37021" y="1427288"/>
            <a:ext cx="4970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6. Select Primary Key and Click On Finish.</a:t>
            </a:r>
            <a:endParaRPr lang="en-US" dirty="0"/>
          </a:p>
        </p:txBody>
      </p:sp>
      <p:sp>
        <p:nvSpPr>
          <p:cNvPr id="18" name="Chevron 17"/>
          <p:cNvSpPr/>
          <p:nvPr/>
        </p:nvSpPr>
        <p:spPr>
          <a:xfrm>
            <a:off x="5778500" y="3975100"/>
            <a:ext cx="571500" cy="5786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1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Service Generation Technique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b="12824"/>
          <a:stretch/>
        </p:blipFill>
        <p:spPr>
          <a:xfrm>
            <a:off x="702708" y="1064883"/>
            <a:ext cx="9947623" cy="2825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21" y="3999540"/>
            <a:ext cx="3744284" cy="276956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41521" y="4030788"/>
            <a:ext cx="4970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7. Generate the Service.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3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Service Generation Technique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03" y="1063849"/>
            <a:ext cx="7586979" cy="26418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03" y="3770331"/>
            <a:ext cx="4428464" cy="304956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303521" y="3802188"/>
            <a:ext cx="4970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8. Go to Service Maintenance Click on Register and Our OData Service is Successfully Registered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7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EntitySet Method 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16" y="1058988"/>
            <a:ext cx="3979877" cy="22351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408" y="3471044"/>
            <a:ext cx="6979797" cy="3251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199" y="994023"/>
            <a:ext cx="3598381" cy="2295951"/>
          </a:xfrm>
          <a:prstGeom prst="rect">
            <a:avLst/>
          </a:prstGeom>
        </p:spPr>
      </p:pic>
      <p:sp>
        <p:nvSpPr>
          <p:cNvPr id="6" name="Chevron 5"/>
          <p:cNvSpPr/>
          <p:nvPr/>
        </p:nvSpPr>
        <p:spPr>
          <a:xfrm>
            <a:off x="5359400" y="1739900"/>
            <a:ext cx="546100" cy="5715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1854200" y="4584700"/>
            <a:ext cx="546100" cy="5715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94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 Method (Single Record ) 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19" y="1083507"/>
            <a:ext cx="3864750" cy="22134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33414"/>
          <a:stretch/>
        </p:blipFill>
        <p:spPr>
          <a:xfrm>
            <a:off x="762000" y="3823912"/>
            <a:ext cx="9170556" cy="2918100"/>
          </a:xfrm>
          <a:prstGeom prst="rect">
            <a:avLst/>
          </a:prstGeom>
        </p:spPr>
      </p:pic>
      <p:sp>
        <p:nvSpPr>
          <p:cNvPr id="4" name="Chevron 3"/>
          <p:cNvSpPr/>
          <p:nvPr/>
        </p:nvSpPr>
        <p:spPr>
          <a:xfrm rot="5400000">
            <a:off x="2391176" y="3252990"/>
            <a:ext cx="361503" cy="5847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52067" y="24791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“BAPI_EPM_PRODUCT_GET_DETAILS” Use for Single Entity.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Create Entity Method  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72" y="1014743"/>
            <a:ext cx="3838715" cy="23724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425" y="3841224"/>
            <a:ext cx="9657143" cy="2952381"/>
          </a:xfrm>
          <a:prstGeom prst="rect">
            <a:avLst/>
          </a:prstGeom>
        </p:spPr>
      </p:pic>
      <p:sp>
        <p:nvSpPr>
          <p:cNvPr id="16" name="Chevron 15"/>
          <p:cNvSpPr/>
          <p:nvPr/>
        </p:nvSpPr>
        <p:spPr>
          <a:xfrm rot="5400000">
            <a:off x="2391176" y="3304506"/>
            <a:ext cx="361503" cy="5847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52067" y="24791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“BAPI_EPM_PRODUCT_CREATE” Use for Create Record.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6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Building </a:t>
            </a:r>
            <a:r>
              <a:rPr lang="en-IN" sz="3600" dirty="0" smtClean="0">
                <a:latin typeface="Cooper Black" panose="0208090404030B020404" pitchFamily="18" charset="0"/>
              </a:rPr>
              <a:t>DELETE </a:t>
            </a:r>
            <a:r>
              <a:rPr lang="en-IN" sz="3600" dirty="0">
                <a:latin typeface="Cooper Black" panose="0208090404030B020404" pitchFamily="18" charset="0"/>
              </a:rPr>
              <a:t>Entity Method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957" y="1075838"/>
            <a:ext cx="4114286" cy="2580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759" y="4324883"/>
            <a:ext cx="10057143" cy="2152381"/>
          </a:xfrm>
          <a:prstGeom prst="rect">
            <a:avLst/>
          </a:prstGeom>
        </p:spPr>
      </p:pic>
      <p:sp>
        <p:nvSpPr>
          <p:cNvPr id="16" name="Chevron 15"/>
          <p:cNvSpPr/>
          <p:nvPr/>
        </p:nvSpPr>
        <p:spPr>
          <a:xfrm rot="5400000">
            <a:off x="2348222" y="3613890"/>
            <a:ext cx="596774" cy="70833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52067" y="269804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“BAPI_EPM_PRODUCT_DELETE” Use for Delete Record.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Building </a:t>
            </a:r>
            <a:r>
              <a:rPr lang="en-IN" sz="3600" dirty="0" smtClean="0">
                <a:latin typeface="Cooper Black" panose="0208090404030B020404" pitchFamily="18" charset="0"/>
              </a:rPr>
              <a:t>UPDATE </a:t>
            </a:r>
            <a:r>
              <a:rPr lang="en-IN" sz="3600" dirty="0">
                <a:latin typeface="Cooper Black" panose="0208090404030B020404" pitchFamily="18" charset="0"/>
              </a:rPr>
              <a:t>Entity Method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293" y="1077259"/>
            <a:ext cx="4114286" cy="22953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16647"/>
          <a:stretch/>
        </p:blipFill>
        <p:spPr>
          <a:xfrm>
            <a:off x="714960" y="3960054"/>
            <a:ext cx="9562382" cy="2865752"/>
          </a:xfrm>
          <a:prstGeom prst="rect">
            <a:avLst/>
          </a:prstGeom>
        </p:spPr>
      </p:pic>
      <p:sp>
        <p:nvSpPr>
          <p:cNvPr id="16" name="Chevron 15"/>
          <p:cNvSpPr/>
          <p:nvPr/>
        </p:nvSpPr>
        <p:spPr>
          <a:xfrm rot="5400000">
            <a:off x="2284794" y="3326916"/>
            <a:ext cx="480163" cy="67883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87672" y="253062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“BAPI_EPM_PRODUCT_CHANGE” Use for Update Record.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Test OData Service in Gateway Client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" y="1055410"/>
            <a:ext cx="7806099" cy="16811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1" y="3284844"/>
            <a:ext cx="7950251" cy="3535412"/>
          </a:xfrm>
          <a:prstGeom prst="rect">
            <a:avLst/>
          </a:prstGeom>
        </p:spPr>
      </p:pic>
      <p:sp>
        <p:nvSpPr>
          <p:cNvPr id="16" name="Chevron 15"/>
          <p:cNvSpPr/>
          <p:nvPr/>
        </p:nvSpPr>
        <p:spPr>
          <a:xfrm rot="5400000">
            <a:off x="4177987" y="2657208"/>
            <a:ext cx="480163" cy="67883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3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xmlns="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</a:t>
              </a:r>
              <a:r>
                <a:rPr kumimoji="0" lang="en-IN" sz="4800" b="1" i="0" u="none" strike="noStrike" kern="1200" cap="none" spc="10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9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2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genda Images | Free Vectors, Stock Photos &amp;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542" y="1286728"/>
            <a:ext cx="5962650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Agenda Day - </a:t>
            </a:r>
            <a:r>
              <a:rPr lang="en-IN" sz="3600" dirty="0" smtClean="0">
                <a:latin typeface="Cooper Black" panose="0208090404030B020404" pitchFamily="18" charset="0"/>
              </a:rPr>
              <a:t>9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1108285" y="1191817"/>
            <a:ext cx="86707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Describing SAP Analytics Cloud ( SAC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Consume CDS in Analytics Cloud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Creating Dashboard’s on top of CDS in Analytics </a:t>
            </a:r>
            <a:r>
              <a:rPr lang="en-US" dirty="0" smtClean="0"/>
              <a:t>Cloud</a:t>
            </a:r>
          </a:p>
          <a:p>
            <a:pPr lvl="0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Service Generation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Build OData with SG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Implementing C-R-U-D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Test OData in GW Client </a:t>
            </a:r>
          </a:p>
        </p:txBody>
      </p:sp>
    </p:spTree>
    <p:extLst>
      <p:ext uri="{BB962C8B-B14F-4D97-AF65-F5344CB8AC3E}">
        <p14:creationId xmlns:p14="http://schemas.microsoft.com/office/powerpoint/2010/main" val="1177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BF87C44-1FBE-4DAA-A7F9-A76EA5934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7351" y="6321426"/>
            <a:ext cx="37306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xmlns="" id="{69A8831E-7EB2-484A-9D01-F802C8B71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4" name="Freeform 6">
            <a:extLst>
              <a:ext uri="{FF2B5EF4-FFF2-40B4-BE49-F238E27FC236}">
                <a16:creationId xmlns:a16="http://schemas.microsoft.com/office/drawing/2014/main" xmlns="" id="{7CEA75D0-6AAF-4DF6-A668-7EE782A30A1F}"/>
              </a:ext>
            </a:extLst>
          </p:cNvPr>
          <p:cNvSpPr>
            <a:spLocks/>
          </p:cNvSpPr>
          <p:nvPr/>
        </p:nvSpPr>
        <p:spPr bwMode="auto">
          <a:xfrm>
            <a:off x="541960" y="1527218"/>
            <a:ext cx="5661025" cy="5211763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3000">
                <a:schemeClr val="accent4">
                  <a:alpha val="80000"/>
                </a:schemeClr>
              </a:gs>
              <a:gs pos="100000">
                <a:schemeClr val="accent3"/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8A72FFBC-FC4F-4574-BCE4-075EBD782D1B}"/>
              </a:ext>
            </a:extLst>
          </p:cNvPr>
          <p:cNvSpPr>
            <a:spLocks/>
          </p:cNvSpPr>
          <p:nvPr/>
        </p:nvSpPr>
        <p:spPr bwMode="auto">
          <a:xfrm flipH="1">
            <a:off x="5432758" y="756129"/>
            <a:ext cx="6571124" cy="2850617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2"/>
              </a:gs>
              <a:gs pos="100000">
                <a:schemeClr val="accent3">
                  <a:alpha val="81000"/>
                </a:schemeClr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F67A00B-35E2-4D67-8B7B-F211152C2584}"/>
              </a:ext>
            </a:extLst>
          </p:cNvPr>
          <p:cNvSpPr txBox="1"/>
          <p:nvPr/>
        </p:nvSpPr>
        <p:spPr>
          <a:xfrm>
            <a:off x="6590864" y="1607129"/>
            <a:ext cx="4878515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ANUBHAV OBEROY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6D1A3A5-8C05-4459-89DF-E277F89F72B6}"/>
              </a:ext>
            </a:extLst>
          </p:cNvPr>
          <p:cNvSpPr/>
          <p:nvPr/>
        </p:nvSpPr>
        <p:spPr>
          <a:xfrm>
            <a:off x="1122651" y="3036376"/>
            <a:ext cx="5620705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0B5C7820-2097-40EE-8A3C-5CC9DEF512EB}"/>
              </a:ext>
            </a:extLst>
          </p:cNvPr>
          <p:cNvSpPr/>
          <p:nvPr/>
        </p:nvSpPr>
        <p:spPr>
          <a:xfrm>
            <a:off x="1740270" y="4113674"/>
            <a:ext cx="3612791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“You can never leave footprints that last if you are always walking on tiptoe.”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1821F5-9F15-4420-A5A9-063F4D7930EB}"/>
              </a:ext>
            </a:extLst>
          </p:cNvPr>
          <p:cNvSpPr txBox="1"/>
          <p:nvPr/>
        </p:nvSpPr>
        <p:spPr>
          <a:xfrm>
            <a:off x="6810622" y="2181437"/>
            <a:ext cx="466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www.anubhavtrainings.com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6507F6D-CAA6-4D86-8B9B-572298053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67" y="71204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SAP Analytics Cloud ( SAC )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8964" y="1101061"/>
            <a:ext cx="107567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latin typeface="arial" panose="020B0604020202020204" pitchFamily="34" charset="0"/>
              </a:rPr>
              <a:t>The </a:t>
            </a:r>
            <a:r>
              <a:rPr lang="en-US" sz="1800" b="1" dirty="0">
                <a:latin typeface="arial" panose="020B0604020202020204" pitchFamily="34" charset="0"/>
              </a:rPr>
              <a:t>SAP Analytics Cloud</a:t>
            </a:r>
            <a:r>
              <a:rPr lang="en-US" sz="1800" dirty="0">
                <a:latin typeface="arial" panose="020B0604020202020204" pitchFamily="34" charset="0"/>
              </a:rPr>
              <a:t> solution combines BI, augmented and </a:t>
            </a:r>
            <a:r>
              <a:rPr lang="en-US" sz="1800" b="1" dirty="0">
                <a:latin typeface="arial" panose="020B0604020202020204" pitchFamily="34" charset="0"/>
              </a:rPr>
              <a:t>predictive analytics</a:t>
            </a:r>
            <a:r>
              <a:rPr lang="en-US" sz="1800" dirty="0">
                <a:latin typeface="arial" panose="020B0604020202020204" pitchFamily="34" charset="0"/>
              </a:rPr>
              <a:t>, and planning capabilities into one </a:t>
            </a:r>
            <a:r>
              <a:rPr lang="en-US" sz="1800" b="1" dirty="0">
                <a:latin typeface="arial" panose="020B0604020202020204" pitchFamily="34" charset="0"/>
              </a:rPr>
              <a:t>cloud</a:t>
            </a:r>
            <a:r>
              <a:rPr lang="en-US" sz="1800" dirty="0">
                <a:latin typeface="arial" panose="020B0604020202020204" pitchFamily="34" charset="0"/>
              </a:rPr>
              <a:t> environment. As the </a:t>
            </a:r>
            <a:r>
              <a:rPr lang="en-US" sz="1800" b="1" dirty="0">
                <a:latin typeface="arial" panose="020B0604020202020204" pitchFamily="34" charset="0"/>
              </a:rPr>
              <a:t>analytics</a:t>
            </a:r>
            <a:r>
              <a:rPr lang="en-US" sz="1800" dirty="0">
                <a:latin typeface="arial" panose="020B0604020202020204" pitchFamily="34" charset="0"/>
              </a:rPr>
              <a:t> layer of </a:t>
            </a:r>
            <a:r>
              <a:rPr lang="en-US" sz="1800" b="1" dirty="0">
                <a:latin typeface="arial" panose="020B0604020202020204" pitchFamily="34" charset="0"/>
              </a:rPr>
              <a:t>SAP's</a:t>
            </a:r>
            <a:r>
              <a:rPr lang="en-US" sz="1800" dirty="0">
                <a:latin typeface="arial" panose="020B0604020202020204" pitchFamily="34" charset="0"/>
              </a:rPr>
              <a:t> Business Technology Platform, it supports advanced </a:t>
            </a:r>
            <a:r>
              <a:rPr lang="en-US" sz="1800" b="1" dirty="0">
                <a:latin typeface="arial" panose="020B0604020202020204" pitchFamily="34" charset="0"/>
              </a:rPr>
              <a:t>analytics</a:t>
            </a:r>
            <a:r>
              <a:rPr lang="en-US" sz="1800" dirty="0">
                <a:latin typeface="arial" panose="020B0604020202020204" pitchFamily="34" charset="0"/>
              </a:rPr>
              <a:t> enterprise-wide</a:t>
            </a:r>
            <a:r>
              <a:rPr lang="en-US" sz="1800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sz="1800" dirty="0"/>
              <a:t>SAP Analytics cloud is a SaaS offering by SAP for complete BI, Planning, Predictive and designer capabilities.</a:t>
            </a:r>
          </a:p>
          <a:p>
            <a:pPr algn="just"/>
            <a:endParaRPr lang="en-US" sz="1800" dirty="0"/>
          </a:p>
        </p:txBody>
      </p:sp>
      <p:pic>
        <p:nvPicPr>
          <p:cNvPr id="16" name="Picture 2" descr="SAP Analytics Cloud: stronger, faster, better business decisi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7" y="3064440"/>
            <a:ext cx="73342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3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Phases of SAP Analytics Cloud ( SAC )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12" name="Picture 2" descr="How to Simplify Access to Analytics for Everyone - SAPinsid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9" y="1055833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47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Fullvector |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655" y="710540"/>
            <a:ext cx="4750722" cy="355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Consume CDS in Analytic Cloud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12" name="Picture 2" descr="SAP Cloud Platform, SAP Analytics Cloud, SAP Mentors, SAP S/4HANA Clou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05" y="3353016"/>
            <a:ext cx="695325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 bwMode="gray">
          <a:xfrm rot="580207">
            <a:off x="8704496" y="4446339"/>
            <a:ext cx="3098971" cy="1180190"/>
          </a:xfrm>
          <a:prstGeom prst="round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799" kern="0" dirty="0" smtClean="0">
                <a:ea typeface="Arial Unicode MS" pitchFamily="34" charset="-128"/>
                <a:cs typeface="Arial Unicode MS" pitchFamily="34" charset="-128"/>
              </a:rPr>
              <a:t>With Live Data</a:t>
            </a:r>
          </a:p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799" kern="0" dirty="0" smtClean="0">
                <a:ea typeface="Arial Unicode MS" pitchFamily="34" charset="-128"/>
                <a:cs typeface="Arial Unicode MS" pitchFamily="34" charset="-128"/>
              </a:rPr>
              <a:t>Connection</a:t>
            </a:r>
            <a:endParaRPr lang="en-GB" sz="2799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ight Arrow 16"/>
          <p:cNvSpPr/>
          <p:nvPr/>
        </p:nvSpPr>
        <p:spPr>
          <a:xfrm rot="19875481">
            <a:off x="7813926" y="5253819"/>
            <a:ext cx="1187200" cy="435023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58521" y="1363788"/>
            <a:ext cx="26043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APBook"/>
              </a:rPr>
              <a:t>Exercise</a:t>
            </a:r>
          </a:p>
          <a:p>
            <a:r>
              <a:rPr lang="en-US" dirty="0" smtClean="0">
                <a:latin typeface="SAPBook"/>
              </a:rPr>
              <a:t>CDS View for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97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SAC Dashboard on top of CDS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12" name="Picture 11" descr="C:\Users\sc\AppData\Local\Temp\SNAGHTML943d9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6" y="1011372"/>
            <a:ext cx="9482572" cy="5496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606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8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BFBF5BE-EB29-0A45-93D9-360EDBB07ED9}"/>
              </a:ext>
            </a:extLst>
          </p:cNvPr>
          <p:cNvSpPr/>
          <p:nvPr/>
        </p:nvSpPr>
        <p:spPr>
          <a:xfrm flipH="1">
            <a:off x="45895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6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Service Generation Technique 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1" y="1211388"/>
            <a:ext cx="10725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SAPBook"/>
              </a:rPr>
              <a:t>In Service Generation Technique (Mapping Data Source) Create OData Service with Function Model’s or BAPI’S, Go to SEGW and Create Service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1" y="2152767"/>
            <a:ext cx="3590476" cy="1628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755" y="2152594"/>
            <a:ext cx="4533333" cy="3019048"/>
          </a:xfrm>
          <a:prstGeom prst="rect">
            <a:avLst/>
          </a:prstGeom>
        </p:spPr>
      </p:pic>
      <p:sp>
        <p:nvSpPr>
          <p:cNvPr id="5" name="Chevron 4"/>
          <p:cNvSpPr/>
          <p:nvPr/>
        </p:nvSpPr>
        <p:spPr>
          <a:xfrm>
            <a:off x="4876800" y="2590800"/>
            <a:ext cx="571500" cy="5786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6121" y="3878388"/>
            <a:ext cx="4970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1. In SEGW Tcode Click On Create Project.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94121" y="5237288"/>
            <a:ext cx="4970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2. Assign Project Name and Create OData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Service Generation Technique 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8821" y="1160588"/>
            <a:ext cx="4970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3. Right Click On Data Model and Select DDIC Structure.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1" y="1910774"/>
            <a:ext cx="5427980" cy="3636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560" y="1923474"/>
            <a:ext cx="5006466" cy="3636908"/>
          </a:xfrm>
          <a:prstGeom prst="rect">
            <a:avLst/>
          </a:prstGeom>
        </p:spPr>
      </p:pic>
      <p:sp>
        <p:nvSpPr>
          <p:cNvPr id="17" name="Chevron 16"/>
          <p:cNvSpPr/>
          <p:nvPr/>
        </p:nvSpPr>
        <p:spPr>
          <a:xfrm>
            <a:off x="6121400" y="3390900"/>
            <a:ext cx="571500" cy="5786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713221" y="1160588"/>
            <a:ext cx="4970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4. Give Name of Entity “Product” , Assign ABAP Structure “BAPI_EPM_PRODUCT_HEADER”.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9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7406</TotalTime>
  <Words>549</Words>
  <Application>Microsoft Office PowerPoint</Application>
  <PresentationFormat>Widescreen</PresentationFormat>
  <Paragraphs>172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 Unicode MS</vt:lpstr>
      <vt:lpstr>Arial</vt:lpstr>
      <vt:lpstr>Arial</vt:lpstr>
      <vt:lpstr>Calibri</vt:lpstr>
      <vt:lpstr>Calibri Light</vt:lpstr>
      <vt:lpstr>Cambria</vt:lpstr>
      <vt:lpstr>Cooper Black</vt:lpstr>
      <vt:lpstr>Open Sans</vt:lpstr>
      <vt:lpstr>SAPBook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655</cp:revision>
  <dcterms:created xsi:type="dcterms:W3CDTF">2016-07-10T03:33:26Z</dcterms:created>
  <dcterms:modified xsi:type="dcterms:W3CDTF">2021-09-29T13:04:32Z</dcterms:modified>
</cp:coreProperties>
</file>